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70" r:id="rId3"/>
    <p:sldId id="269" r:id="rId4"/>
    <p:sldId id="268" r:id="rId5"/>
    <p:sldId id="264" r:id="rId6"/>
    <p:sldId id="260" r:id="rId7"/>
    <p:sldId id="265" r:id="rId8"/>
    <p:sldId id="261" r:id="rId9"/>
    <p:sldId id="262" r:id="rId10"/>
    <p:sldId id="258" r:id="rId1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98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597" b="1" dirty="0"/>
              <a:t>      </a:t>
            </a:r>
            <a:r>
              <a:rPr lang="en-US" sz="1597" b="1" baseline="0" dirty="0"/>
              <a:t>  </a:t>
            </a:r>
            <a:r>
              <a:rPr lang="en-US" sz="1800" b="1" dirty="0"/>
              <a:t>NRLN Analysis</a:t>
            </a:r>
            <a:r>
              <a:rPr lang="en-US" sz="1800" b="1" baseline="0" dirty="0"/>
              <a:t> of Baby Boomer (BB) Impact on </a:t>
            </a:r>
            <a:r>
              <a:rPr lang="en-US" sz="2000" b="1" u="sng" baseline="0" dirty="0"/>
              <a:t>Social Security</a:t>
            </a:r>
            <a:r>
              <a:rPr lang="en-US" sz="2400" b="1" baseline="0" dirty="0"/>
              <a:t> </a:t>
            </a:r>
            <a:r>
              <a:rPr lang="en-US" sz="1800" b="1" baseline="0" dirty="0"/>
              <a:t>and </a:t>
            </a:r>
            <a:r>
              <a:rPr lang="en-US" sz="1800" b="1" u="sng" baseline="0" dirty="0"/>
              <a:t>Medicare.</a:t>
            </a:r>
            <a:r>
              <a:rPr lang="en-US" sz="1800" b="1" baseline="0" dirty="0"/>
              <a:t> Source: 2000 Census Data - May 2017  </a:t>
            </a:r>
            <a:endParaRPr lang="en-US" sz="1600" b="1" dirty="0"/>
          </a:p>
        </c:rich>
      </c:tx>
      <c:layout>
        <c:manualLayout>
          <c:xMode val="edge"/>
          <c:yMode val="edge"/>
          <c:x val="0.14286901637295335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448456442944632"/>
          <c:y val="0.18655494150187749"/>
          <c:w val="0.78742019747531544"/>
          <c:h val="0.55568400540841489"/>
        </c:manualLayout>
      </c:layout>
      <c:lineChart>
        <c:grouping val="standard"/>
        <c:varyColors val="0"/>
        <c:ser>
          <c:idx val="3"/>
          <c:order val="0"/>
          <c:tx>
            <c:strRef>
              <c:f>Sheet1!$A$26</c:f>
              <c:strCache>
                <c:ptCount val="1"/>
                <c:pt idx="0">
                  <c:v>% BB of Pop.</c:v>
                </c:pt>
              </c:strCache>
            </c:strRef>
          </c:tx>
          <c:spPr>
            <a:ln w="28527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/>
              </a:solidFill>
              <a:ln w="9509">
                <a:solidFill>
                  <a:schemeClr val="accent4"/>
                </a:solidFill>
              </a:ln>
              <a:effectLst/>
            </c:spPr>
          </c:marker>
          <c:cat>
            <c:numRef>
              <c:f>Sheet1!$B$22:$J$22</c:f>
              <c:numCache>
                <c:formatCode>General</c:formatCode>
                <c:ptCount val="9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</c:numCache>
            </c:numRef>
          </c:cat>
          <c:val>
            <c:numRef>
              <c:f>Sheet1!$B$26:$J$26</c:f>
              <c:numCache>
                <c:formatCode>0%</c:formatCode>
                <c:ptCount val="9"/>
                <c:pt idx="0">
                  <c:v>0.26</c:v>
                </c:pt>
                <c:pt idx="1">
                  <c:v>0.24</c:v>
                </c:pt>
                <c:pt idx="2">
                  <c:v>0.22</c:v>
                </c:pt>
                <c:pt idx="3">
                  <c:v>0.2</c:v>
                </c:pt>
                <c:pt idx="4">
                  <c:v>0.17</c:v>
                </c:pt>
                <c:pt idx="5">
                  <c:v>0.14000000000000001</c:v>
                </c:pt>
                <c:pt idx="6">
                  <c:v>0.11</c:v>
                </c:pt>
                <c:pt idx="7">
                  <c:v>7.0000000000000007E-2</c:v>
                </c:pt>
                <c:pt idx="8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DB-40FA-8D2B-CBA4F9D64CA9}"/>
            </c:ext>
          </c:extLst>
        </c:ser>
        <c:ser>
          <c:idx val="4"/>
          <c:order val="1"/>
          <c:tx>
            <c:strRef>
              <c:f>Sheet1!$A$27</c:f>
              <c:strCache>
                <c:ptCount val="1"/>
                <c:pt idx="0">
                  <c:v>% Annual Pop. Incr.</c:v>
                </c:pt>
              </c:strCache>
            </c:strRef>
          </c:tx>
          <c:spPr>
            <a:ln w="28527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5"/>
              </a:solidFill>
              <a:ln w="9509">
                <a:solidFill>
                  <a:schemeClr val="accent5"/>
                </a:solidFill>
              </a:ln>
              <a:effectLst/>
            </c:spPr>
          </c:marker>
          <c:cat>
            <c:numRef>
              <c:f>Sheet1!$B$22:$J$22</c:f>
              <c:numCache>
                <c:formatCode>General</c:formatCode>
                <c:ptCount val="9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</c:numCache>
            </c:numRef>
          </c:cat>
          <c:val>
            <c:numRef>
              <c:f>Sheet1!$B$27:$J$27</c:f>
              <c:numCache>
                <c:formatCode>0.0%</c:formatCode>
                <c:ptCount val="9"/>
                <c:pt idx="0">
                  <c:v>0</c:v>
                </c:pt>
                <c:pt idx="1">
                  <c:v>4.9000000000000002E-2</c:v>
                </c:pt>
                <c:pt idx="2">
                  <c:v>4.9000000000000002E-2</c:v>
                </c:pt>
                <c:pt idx="3">
                  <c:v>4.7E-2</c:v>
                </c:pt>
                <c:pt idx="4">
                  <c:v>4.4999999999999998E-2</c:v>
                </c:pt>
                <c:pt idx="5">
                  <c:v>4.2999999999999997E-2</c:v>
                </c:pt>
                <c:pt idx="6">
                  <c:v>4.1000000000000002E-2</c:v>
                </c:pt>
                <c:pt idx="7">
                  <c:v>0.04</c:v>
                </c:pt>
                <c:pt idx="8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DB-40FA-8D2B-CBA4F9D64CA9}"/>
            </c:ext>
          </c:extLst>
        </c:ser>
        <c:ser>
          <c:idx val="2"/>
          <c:order val="2"/>
          <c:tx>
            <c:strRef>
              <c:f>Sheet1!$A$25</c:f>
              <c:strCache>
                <c:ptCount val="1"/>
                <c:pt idx="0">
                  <c:v>% BB over 65</c:v>
                </c:pt>
              </c:strCache>
            </c:strRef>
          </c:tx>
          <c:spPr>
            <a:ln w="28527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/>
              </a:solidFill>
              <a:ln w="9509">
                <a:solidFill>
                  <a:schemeClr val="accent3"/>
                </a:solidFill>
              </a:ln>
              <a:effectLst/>
            </c:spPr>
          </c:marker>
          <c:cat>
            <c:numRef>
              <c:f>Sheet1!$B$22:$J$22</c:f>
              <c:numCache>
                <c:formatCode>General</c:formatCode>
                <c:ptCount val="9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</c:numCache>
            </c:numRef>
          </c:cat>
          <c:val>
            <c:numRef>
              <c:f>Sheet1!$B$25:$J$25</c:f>
              <c:numCache>
                <c:formatCode>0%</c:formatCode>
                <c:ptCount val="9"/>
                <c:pt idx="0" formatCode="General">
                  <c:v>0</c:v>
                </c:pt>
                <c:pt idx="1">
                  <c:v>0.33759634477016032</c:v>
                </c:pt>
                <c:pt idx="2">
                  <c:v>0.58959948909771009</c:v>
                </c:pt>
                <c:pt idx="3">
                  <c:v>0.76600738561682413</c:v>
                </c:pt>
                <c:pt idx="4">
                  <c:v>0.87868615973590036</c:v>
                </c:pt>
                <c:pt idx="5">
                  <c:v>0.60712121016726206</c:v>
                </c:pt>
                <c:pt idx="6">
                  <c:v>0.52654513226406041</c:v>
                </c:pt>
                <c:pt idx="7">
                  <c:v>0.3611541968102111</c:v>
                </c:pt>
                <c:pt idx="8">
                  <c:v>0.21497944617608528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DB-40FA-8D2B-CBA4F9D64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431608"/>
        <c:axId val="310428080"/>
      </c:lineChart>
      <c:catAx>
        <c:axId val="31043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428080"/>
        <c:crosses val="autoZero"/>
        <c:auto val="1"/>
        <c:lblAlgn val="ctr"/>
        <c:lblOffset val="100"/>
        <c:noMultiLvlLbl val="0"/>
      </c:catAx>
      <c:valAx>
        <c:axId val="310428080"/>
        <c:scaling>
          <c:orientation val="minMax"/>
        </c:scaling>
        <c:delete val="0"/>
        <c:axPos val="l"/>
        <c:majorGridlines>
          <c:spPr>
            <a:ln w="9509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431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NRLN Analysis</a:t>
            </a:r>
            <a:r>
              <a:rPr lang="en-US" sz="1800" b="1" baseline="0" dirty="0"/>
              <a:t> of Baby Boomer Impact on Social Security and Medicare 2000 Census Data - May 2017  </a:t>
            </a:r>
            <a:endParaRPr lang="en-US" sz="1800" b="1" dirty="0"/>
          </a:p>
        </c:rich>
      </c:tx>
      <c:layout>
        <c:manualLayout>
          <c:xMode val="edge"/>
          <c:yMode val="edge"/>
          <c:x val="0.10245440364000179"/>
          <c:y val="2.40009043813343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558674555784094"/>
          <c:y val="0.15397801837270342"/>
          <c:w val="0.78441325444215904"/>
          <c:h val="0.6522210291895331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'Chart wo % Data'!$A$32</c:f>
              <c:strCache>
                <c:ptCount val="1"/>
                <c:pt idx="0">
                  <c:v># Baby Boomers</c:v>
                </c:pt>
              </c:strCache>
              <c:extLst xmlns:c15="http://schemas.microsoft.com/office/drawing/2012/chart"/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'Chart wo % Data'!$B$29:$J$29</c:f>
              <c:numCache>
                <c:formatCode>General</c:formatCode>
                <c:ptCount val="9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</c:numCache>
              <c:extLst xmlns:c15="http://schemas.microsoft.com/office/drawing/2012/chart"/>
            </c:numRef>
          </c:cat>
          <c:val>
            <c:numRef>
              <c:f>'Chart wo % Data'!$B$32:$J$32</c:f>
              <c:numCache>
                <c:formatCode>#,##0</c:formatCode>
                <c:ptCount val="9"/>
                <c:pt idx="0">
                  <c:v>0</c:v>
                </c:pt>
                <c:pt idx="1">
                  <c:v>15812</c:v>
                </c:pt>
                <c:pt idx="2">
                  <c:v>32313</c:v>
                </c:pt>
                <c:pt idx="3">
                  <c:v>48954</c:v>
                </c:pt>
                <c:pt idx="4">
                  <c:v>63348</c:v>
                </c:pt>
                <c:pt idx="5">
                  <c:v>47078</c:v>
                </c:pt>
                <c:pt idx="6">
                  <c:v>42776</c:v>
                </c:pt>
                <c:pt idx="7">
                  <c:v>30502</c:v>
                </c:pt>
                <c:pt idx="8">
                  <c:v>19036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0-5180-405D-A6B2-C883F03DA774}"/>
            </c:ext>
          </c:extLst>
        </c:ser>
        <c:ser>
          <c:idx val="0"/>
          <c:order val="4"/>
          <c:tx>
            <c:strRef>
              <c:f>'Chart wo % Data'!$A$31</c:f>
              <c:strCache>
                <c:ptCount val="1"/>
                <c:pt idx="0">
                  <c:v># Residents over Age 65</c:v>
                </c:pt>
              </c:strCache>
              <c:extLst xmlns:c15="http://schemas.microsoft.com/office/drawing/2012/chart"/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'Chart wo % Data'!$B$29:$J$29</c:f>
              <c:numCache>
                <c:formatCode>General</c:formatCode>
                <c:ptCount val="9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</c:numCache>
              <c:extLst xmlns:c15="http://schemas.microsoft.com/office/drawing/2012/chart"/>
            </c:numRef>
          </c:cat>
          <c:val>
            <c:numRef>
              <c:f>'Chart wo % Data'!$B$31:$J$31</c:f>
              <c:numCache>
                <c:formatCode>#,##0</c:formatCode>
                <c:ptCount val="9"/>
                <c:pt idx="0">
                  <c:v>40229</c:v>
                </c:pt>
                <c:pt idx="1">
                  <c:v>46837</c:v>
                </c:pt>
                <c:pt idx="2">
                  <c:v>54805</c:v>
                </c:pt>
                <c:pt idx="3">
                  <c:v>63908</c:v>
                </c:pt>
                <c:pt idx="4">
                  <c:v>72094</c:v>
                </c:pt>
                <c:pt idx="5">
                  <c:v>77543</c:v>
                </c:pt>
                <c:pt idx="6">
                  <c:v>81239</c:v>
                </c:pt>
                <c:pt idx="7">
                  <c:v>84457</c:v>
                </c:pt>
                <c:pt idx="8">
                  <c:v>88548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1-5180-405D-A6B2-C883F03DA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0429256"/>
        <c:axId val="381568616"/>
        <c:extLst>
          <c:ext xmlns:c15="http://schemas.microsoft.com/office/drawing/2012/chart" uri="{02D57815-91ED-43cb-92C2-25804820EDAC}">
            <c15:filteredBarSeries>
              <c15:ser>
                <c:idx val="3"/>
                <c:order val="1"/>
                <c:tx>
                  <c:strRef>
                    <c:extLst>
                      <c:ext uri="{02D57815-91ED-43cb-92C2-25804820EDAC}">
                        <c15:formulaRef>
                          <c15:sqref>'Chart wo % Data'!$A$34</c15:sqref>
                        </c15:formulaRef>
                      </c:ext>
                    </c:extLst>
                    <c:strCache>
                      <c:ptCount val="1"/>
                      <c:pt idx="0">
                        <c:v>% BB of Pop.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'Chart wo % Data'!$B$29:$J$29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2015</c:v>
                      </c:pt>
                      <c:pt idx="2">
                        <c:v>2020</c:v>
                      </c:pt>
                      <c:pt idx="3">
                        <c:v>2025</c:v>
                      </c:pt>
                      <c:pt idx="4">
                        <c:v>2030</c:v>
                      </c:pt>
                      <c:pt idx="5">
                        <c:v>2035</c:v>
                      </c:pt>
                      <c:pt idx="6">
                        <c:v>2040</c:v>
                      </c:pt>
                      <c:pt idx="7">
                        <c:v>2045</c:v>
                      </c:pt>
                      <c:pt idx="8">
                        <c:v>2050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'Chart wo % Data'!$B$34:$J$34</c15:sqref>
                        </c15:formulaRef>
                      </c:ext>
                    </c:extLst>
                    <c:numCache>
                      <c:formatCode>0%</c:formatCode>
                      <c:ptCount val="9"/>
                      <c:pt idx="0">
                        <c:v>0.26</c:v>
                      </c:pt>
                      <c:pt idx="1">
                        <c:v>0.24</c:v>
                      </c:pt>
                      <c:pt idx="2">
                        <c:v>0.22</c:v>
                      </c:pt>
                      <c:pt idx="3">
                        <c:v>0.2</c:v>
                      </c:pt>
                      <c:pt idx="4">
                        <c:v>0.17</c:v>
                      </c:pt>
                      <c:pt idx="5">
                        <c:v>0.14000000000000001</c:v>
                      </c:pt>
                      <c:pt idx="6">
                        <c:v>0.11</c:v>
                      </c:pt>
                      <c:pt idx="7">
                        <c:v>7.0000000000000007E-2</c:v>
                      </c:pt>
                      <c:pt idx="8">
                        <c:v>0.04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180-405D-A6B2-C883F03DA774}"/>
                  </c:ext>
                </c:extLst>
              </c15:ser>
            </c15:filteredBarSeries>
            <c15:filteredBar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Data'!$A$35</c15:sqref>
                        </c15:formulaRef>
                      </c:ext>
                    </c:extLst>
                    <c:strCache>
                      <c:ptCount val="1"/>
                      <c:pt idx="0">
                        <c:v>% Annual Pop. Incr.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Data'!$B$29:$J$29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2015</c:v>
                      </c:pt>
                      <c:pt idx="2">
                        <c:v>2020</c:v>
                      </c:pt>
                      <c:pt idx="3">
                        <c:v>2025</c:v>
                      </c:pt>
                      <c:pt idx="4">
                        <c:v>2030</c:v>
                      </c:pt>
                      <c:pt idx="5">
                        <c:v>2035</c:v>
                      </c:pt>
                      <c:pt idx="6">
                        <c:v>2040</c:v>
                      </c:pt>
                      <c:pt idx="7">
                        <c:v>2045</c:v>
                      </c:pt>
                      <c:pt idx="8">
                        <c:v>2050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Data'!$B$35:$J$35</c15:sqref>
                        </c15:formulaRef>
                      </c:ext>
                    </c:extLst>
                    <c:numCache>
                      <c:formatCode>0.0%</c:formatCode>
                      <c:ptCount val="9"/>
                      <c:pt idx="0">
                        <c:v>0</c:v>
                      </c:pt>
                      <c:pt idx="1">
                        <c:v>4.9000000000000002E-2</c:v>
                      </c:pt>
                      <c:pt idx="2">
                        <c:v>4.9000000000000002E-2</c:v>
                      </c:pt>
                      <c:pt idx="3">
                        <c:v>4.7E-2</c:v>
                      </c:pt>
                      <c:pt idx="4">
                        <c:v>4.4999999999999998E-2</c:v>
                      </c:pt>
                      <c:pt idx="5">
                        <c:v>4.2999999999999997E-2</c:v>
                      </c:pt>
                      <c:pt idx="6">
                        <c:v>4.1000000000000002E-2</c:v>
                      </c:pt>
                      <c:pt idx="7">
                        <c:v>0.04</c:v>
                      </c:pt>
                      <c:pt idx="8">
                        <c:v>0.04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180-405D-A6B2-C883F03DA774}"/>
                  </c:ext>
                </c:extLst>
              </c15:ser>
            </c15:filteredBarSeries>
            <c15:filteredBar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Data'!$A$33</c15:sqref>
                        </c15:formulaRef>
                      </c:ext>
                    </c:extLst>
                    <c:strCache>
                      <c:ptCount val="1"/>
                      <c:pt idx="0">
                        <c:v>% BB over 65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Data'!$B$29:$J$29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2015</c:v>
                      </c:pt>
                      <c:pt idx="2">
                        <c:v>2020</c:v>
                      </c:pt>
                      <c:pt idx="3">
                        <c:v>2025</c:v>
                      </c:pt>
                      <c:pt idx="4">
                        <c:v>2030</c:v>
                      </c:pt>
                      <c:pt idx="5">
                        <c:v>2035</c:v>
                      </c:pt>
                      <c:pt idx="6">
                        <c:v>2040</c:v>
                      </c:pt>
                      <c:pt idx="7">
                        <c:v>2045</c:v>
                      </c:pt>
                      <c:pt idx="8">
                        <c:v>2050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'Chart wo % Data'!$B$33:$J$33</c15:sqref>
                        </c15:formulaRef>
                      </c:ext>
                    </c:extLst>
                    <c:numCache>
                      <c:formatCode>0%</c:formatCode>
                      <c:ptCount val="9"/>
                      <c:pt idx="0" formatCode="General">
                        <c:v>0</c:v>
                      </c:pt>
                      <c:pt idx="1">
                        <c:v>0.33759634477016032</c:v>
                      </c:pt>
                      <c:pt idx="2">
                        <c:v>0.58959948909771009</c:v>
                      </c:pt>
                      <c:pt idx="3">
                        <c:v>0.76600738561682413</c:v>
                      </c:pt>
                      <c:pt idx="4">
                        <c:v>0.87868615973590036</c:v>
                      </c:pt>
                      <c:pt idx="5">
                        <c:v>0.60712121016726206</c:v>
                      </c:pt>
                      <c:pt idx="6">
                        <c:v>0.52654513226406041</c:v>
                      </c:pt>
                      <c:pt idx="7">
                        <c:v>0.3611541968102111</c:v>
                      </c:pt>
                      <c:pt idx="8">
                        <c:v>0.21497944617608528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180-405D-A6B2-C883F03DA774}"/>
                  </c:ext>
                </c:extLst>
              </c15:ser>
            </c15:filteredBarSeries>
          </c:ext>
        </c:extLst>
      </c:barChart>
      <c:catAx>
        <c:axId val="31042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568616"/>
        <c:crosses val="autoZero"/>
        <c:auto val="1"/>
        <c:lblAlgn val="ctr"/>
        <c:lblOffset val="100"/>
        <c:noMultiLvlLbl val="0"/>
      </c:catAx>
      <c:valAx>
        <c:axId val="381568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4292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F79B12E-57D9-43D3-9110-CAD27798C0A9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9068428-21A3-49BE-8753-5D8DD0DAAB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3233" indent="-29355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74204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43885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3567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3249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52930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22612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92293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C56774-9A52-4342-8EE5-49EB83E53771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8227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3233" indent="-29355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74204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43885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3567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3249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52930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22612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92293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5C3AE2-CDDA-4C73-AE9E-5E0EF778378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932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3233" indent="-29355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74204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43885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3567" indent="-23484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3249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52930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22612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92293" indent="-23484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F3D004-BAA1-4C1F-8458-B86D5D694D9E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850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8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10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6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8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39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8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1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1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5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222B8-83CE-48BA-9E74-30C9F693364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A290-3AB2-45E1-B937-8904D4172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6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65125"/>
            <a:ext cx="7950200" cy="9429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76400"/>
            <a:ext cx="8077200" cy="47244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1800" dirty="0"/>
              <a:t>   </a:t>
            </a:r>
            <a:r>
              <a:rPr lang="en-US" sz="2400" b="1" dirty="0"/>
              <a:t>2017 - What to Expect – A new President and His Congress  </a:t>
            </a:r>
          </a:p>
          <a:p>
            <a:pPr marL="114300" indent="0">
              <a:buNone/>
            </a:pPr>
            <a:endParaRPr lang="en-US" sz="1050" dirty="0"/>
          </a:p>
          <a:p>
            <a:pPr marL="114300" indent="0">
              <a:buNone/>
            </a:pPr>
            <a:r>
              <a:rPr lang="en-US" sz="2400" dirty="0"/>
              <a:t>The 1</a:t>
            </a:r>
            <a:r>
              <a:rPr lang="en-US" sz="2400" baseline="30000" dirty="0"/>
              <a:t>st</a:t>
            </a:r>
            <a:r>
              <a:rPr lang="en-US" sz="2400" dirty="0"/>
              <a:t> 100 days – Executive Branch Regulatory Changes and Federal Agency Staffing - Execute as Promised.</a:t>
            </a:r>
          </a:p>
          <a:p>
            <a:pPr marL="114300" indent="0">
              <a:buNone/>
            </a:pPr>
            <a:endParaRPr lang="en-US" sz="900" dirty="0"/>
          </a:p>
          <a:p>
            <a:pPr marL="114300" indent="0">
              <a:buNone/>
            </a:pPr>
            <a:r>
              <a:rPr lang="en-US" sz="2400" dirty="0"/>
              <a:t>Then Conflict and Confusion as Legislative Branch sets the pace – The ACA Challenge -Tax Reform – Will Middle income lose (RE tax deduction bracket losses, Medicare dilemma).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2400" dirty="0"/>
              <a:t>Then Budget Surprises and Conflict – House Legislative Push</a:t>
            </a:r>
          </a:p>
          <a:p>
            <a:pPr marL="114300" indent="0">
              <a:buNone/>
            </a:pPr>
            <a:r>
              <a:rPr lang="en-US" sz="2400" dirty="0"/>
              <a:t>	Medicare Preservation Tested by Privatization Zeal</a:t>
            </a:r>
          </a:p>
          <a:p>
            <a:pPr marL="114300" indent="0">
              <a:buNone/>
            </a:pPr>
            <a:r>
              <a:rPr lang="en-US" sz="2400" dirty="0"/>
              <a:t>	Massive Federal Subsidies Needed to Keep Insurers in.</a:t>
            </a:r>
          </a:p>
          <a:p>
            <a:pPr marL="114300" indent="0">
              <a:buNone/>
            </a:pPr>
            <a:r>
              <a:rPr lang="en-US" sz="2400" dirty="0"/>
              <a:t>	Maybe Social Security Saber Rattling</a:t>
            </a:r>
          </a:p>
          <a:p>
            <a:pPr marL="114300" indent="0">
              <a:buNone/>
            </a:pPr>
            <a:endParaRPr lang="en-US" sz="1800" dirty="0"/>
          </a:p>
        </p:txBody>
      </p:sp>
      <p:pic>
        <p:nvPicPr>
          <p:cNvPr id="4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838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16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2024063" y="1600200"/>
            <a:ext cx="8001000" cy="1181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/>
              <a:t>Prescription Drug Price Gouging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057400"/>
            <a:ext cx="8305800" cy="4267200"/>
          </a:xfrm>
        </p:spPr>
        <p:txBody>
          <a:bodyPr rtlCol="0">
            <a:normAutofit fontScale="25000" lnSpcReduction="20000"/>
          </a:bodyPr>
          <a:lstStyle/>
          <a:p>
            <a:pPr algn="l">
              <a:defRPr/>
            </a:pPr>
            <a:r>
              <a:rPr lang="en-US" sz="7200" b="1" dirty="0"/>
              <a:t>&gt;</a:t>
            </a:r>
            <a:r>
              <a:rPr lang="en-US" sz="7200" dirty="0"/>
              <a:t> The </a:t>
            </a:r>
            <a:r>
              <a:rPr lang="en-US" sz="7200" b="1" u="sng" dirty="0"/>
              <a:t>Secretary of HHS has the authority</a:t>
            </a:r>
            <a:r>
              <a:rPr lang="en-US" sz="7200" dirty="0"/>
              <a:t> under the Medicare Prescription Drug, Improvement, and Modernization Act of 2003 </a:t>
            </a:r>
            <a:r>
              <a:rPr lang="en-US" sz="7200" b="1" u="sng" dirty="0"/>
              <a:t>to issue an order to begin legal importation from Canada </a:t>
            </a:r>
            <a:r>
              <a:rPr lang="en-US" sz="7200" dirty="0"/>
              <a:t>. </a:t>
            </a:r>
          </a:p>
          <a:p>
            <a:pPr algn="l">
              <a:defRPr/>
            </a:pPr>
            <a:r>
              <a:rPr lang="en-US" sz="7200" b="1" dirty="0"/>
              <a:t>&gt; Congress should follow the lead of Senators Klobuchar, Grassley and McCain and </a:t>
            </a:r>
            <a:r>
              <a:rPr lang="en-US" sz="7200" b="1" u="sng" dirty="0"/>
              <a:t>write letters to the HHS Secretary (as the NRLN has) urging him to authorize the importation </a:t>
            </a:r>
            <a:r>
              <a:rPr lang="en-US" sz="7200" b="1" dirty="0"/>
              <a:t>of safe, lower priced drugs from Canada. </a:t>
            </a:r>
            <a:endParaRPr lang="en-US" sz="7200" dirty="0"/>
          </a:p>
          <a:p>
            <a:pPr algn="l">
              <a:defRPr/>
            </a:pPr>
            <a:r>
              <a:rPr lang="en-US" sz="7200" b="1" u="sng" dirty="0"/>
              <a:t>Call for Action – Pass These Bills</a:t>
            </a:r>
            <a:r>
              <a:rPr lang="en-US" sz="7200" b="1" dirty="0"/>
              <a:t>:</a:t>
            </a:r>
            <a:endParaRPr lang="en-US" sz="7200" dirty="0"/>
          </a:p>
          <a:p>
            <a:pPr algn="l">
              <a:defRPr/>
            </a:pPr>
            <a:r>
              <a:rPr lang="en-US" sz="7200" b="1" dirty="0"/>
              <a:t>&gt; </a:t>
            </a:r>
            <a:r>
              <a:rPr lang="en-US" sz="7200" b="1" u="sng" dirty="0"/>
              <a:t>S. 41 and H.R. 242, Medicare Prescription Drug Price Negotiation Act of 2017</a:t>
            </a:r>
            <a:r>
              <a:rPr lang="en-US" sz="7200" b="1" dirty="0"/>
              <a:t>,</a:t>
            </a:r>
            <a:r>
              <a:rPr lang="en-US" sz="7200" dirty="0"/>
              <a:t> allow Medicare to negotiate the best price of prescription drugs.</a:t>
            </a:r>
          </a:p>
          <a:p>
            <a:pPr algn="l">
              <a:defRPr/>
            </a:pPr>
            <a:r>
              <a:rPr lang="en-US" sz="7200" b="1" dirty="0"/>
              <a:t>&gt; </a:t>
            </a:r>
            <a:r>
              <a:rPr lang="en-US" sz="7200" b="1" u="sng" dirty="0"/>
              <a:t>S. 92, Safe and Affordable Drugs from Canada Act of 2017</a:t>
            </a:r>
            <a:r>
              <a:rPr lang="en-US" sz="7200" b="1" dirty="0"/>
              <a:t>,</a:t>
            </a:r>
            <a:r>
              <a:rPr lang="en-US" sz="7200" dirty="0"/>
              <a:t> to allow individuals to import a 90-day supply of prescription drugs from an approved Canadian pharmacy.</a:t>
            </a:r>
          </a:p>
          <a:p>
            <a:pPr algn="l">
              <a:defRPr/>
            </a:pPr>
            <a:r>
              <a:rPr lang="en-US" sz="7200" b="1" dirty="0"/>
              <a:t>&gt; </a:t>
            </a:r>
            <a:r>
              <a:rPr lang="en-US" sz="7200" b="1" u="sng" dirty="0"/>
              <a:t>S. 469, the Affordable and Safe Prescription Drug Importation Act</a:t>
            </a:r>
            <a:r>
              <a:rPr lang="en-US" sz="7200" u="sng" dirty="0"/>
              <a:t>, </a:t>
            </a:r>
            <a:r>
              <a:rPr lang="en-US" sz="7200" dirty="0"/>
              <a:t>would lower cost by allowing importation of safe, low-cost medicine from Canada and in two years authorize the HHS Secretary to import from other advanced countries.</a:t>
            </a:r>
          </a:p>
          <a:p>
            <a:pPr algn="l">
              <a:defRPr/>
            </a:pPr>
            <a:r>
              <a:rPr lang="en-US" sz="7200" b="1" dirty="0"/>
              <a:t>&gt; </a:t>
            </a:r>
            <a:r>
              <a:rPr lang="en-US" sz="7200" b="1" u="sng" dirty="0"/>
              <a:t>S. 124, Preserve Access to Affordable Generics Act of 2017</a:t>
            </a:r>
            <a:r>
              <a:rPr lang="en-US" sz="7200" b="1" dirty="0"/>
              <a:t>,</a:t>
            </a:r>
            <a:r>
              <a:rPr lang="en-US" sz="7200" dirty="0"/>
              <a:t> to expand consumers’ access to cost-saving generic drugs and increase competition to end “pay for delay” deals—brand-name drug manufacturers using pay-off agreements to keep generic equivalents off the market.</a:t>
            </a:r>
          </a:p>
          <a:p>
            <a:pPr algn="l">
              <a:defRPr/>
            </a:pPr>
            <a:endParaRPr lang="en-US" sz="1800" dirty="0"/>
          </a:p>
        </p:txBody>
      </p:sp>
      <p:pic>
        <p:nvPicPr>
          <p:cNvPr id="19460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8458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63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565485" y="1239253"/>
            <a:ext cx="10888578" cy="577515"/>
          </a:xfrm>
        </p:spPr>
        <p:txBody>
          <a:bodyPr>
            <a:normAutofit/>
          </a:bodyPr>
          <a:lstStyle/>
          <a:p>
            <a:r>
              <a:rPr lang="en-US" altLang="en-US" sz="2800" b="1" dirty="0"/>
              <a:t>NRLN Position on ACA Repeal/Replace  – Save Retiree Medicare Benefits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179" y="2093495"/>
            <a:ext cx="10395284" cy="4415589"/>
          </a:xfrm>
        </p:spPr>
        <p:txBody>
          <a:bodyPr rtlCol="0">
            <a:normAutofit fontScale="925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Annual Wellness Examinations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Pre-Existing Conditions Protection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the Provisions that Preserve Funding to close the Medicare “D” Doughnut Hole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0.9% </a:t>
            </a:r>
            <a:r>
              <a:rPr lang="en-US" b="1" dirty="0">
                <a:solidFill>
                  <a:schemeClr val="tx1"/>
                </a:solidFill>
              </a:rPr>
              <a:t>Medicare Part A payroll tax on earnings over $200,000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14% Subsidies for Medicare Advantage Plans – Use General Revenue to Pay</a:t>
            </a:r>
            <a:endParaRPr lang="en-US" dirty="0"/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tx1"/>
                </a:solidFill>
              </a:rPr>
              <a:t>Save Medicare Advantage “Community Rated” Premiums &amp; 85% Payou</a:t>
            </a:r>
            <a:r>
              <a:rPr lang="en-US" b="1" dirty="0"/>
              <a:t>t Min.</a:t>
            </a:r>
            <a:endParaRPr lang="en-US" b="1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and Support HHS Innovation Center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en-US" b="1" dirty="0"/>
              <a:t>Save Reimbursements to Insurers &amp; Other providers that improve health outcomes.</a:t>
            </a:r>
          </a:p>
          <a:p>
            <a:pPr algn="l">
              <a:defRPr/>
            </a:pPr>
            <a:r>
              <a:rPr lang="en-US" sz="1900" i="1" dirty="0"/>
              <a:t>Sources: Congressional Budget Office (CBO) report 50252, KFF issue briefs, MedPac</a:t>
            </a:r>
            <a:endParaRPr lang="en-US" sz="1900" i="1" dirty="0">
              <a:solidFill>
                <a:schemeClr val="tx1"/>
              </a:solidFill>
            </a:endParaRPr>
          </a:p>
        </p:txBody>
      </p:sp>
      <p:pic>
        <p:nvPicPr>
          <p:cNvPr id="23556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06" y="108284"/>
            <a:ext cx="10804358" cy="1239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86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1239254" y="1479885"/>
            <a:ext cx="8999620" cy="2538662"/>
          </a:xfrm>
        </p:spPr>
        <p:txBody>
          <a:bodyPr>
            <a:normAutofit/>
          </a:bodyPr>
          <a:lstStyle/>
          <a:p>
            <a:r>
              <a:rPr lang="en-US" sz="2800" b="1" dirty="0"/>
              <a:t>NRLN Supports Coverage Parity with ACA for over Age 65  Medicare Plan Participants</a:t>
            </a:r>
            <a:br>
              <a:rPr lang="en-US" sz="2800" b="1" u="sng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937" y="2406316"/>
            <a:ext cx="9938084" cy="3918283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dirty="0"/>
              <a:t>When the ACA was originally debated in Congress in 2010, the </a:t>
            </a:r>
            <a:r>
              <a:rPr lang="en-US" b="1" u="sng" dirty="0"/>
              <a:t>NRLN did not take a position on the entire bill</a:t>
            </a:r>
            <a:r>
              <a:rPr lang="en-US" dirty="0"/>
              <a:t>. We supported provisions favorable to retirees and opposed provisions of the bill unfavorable to retirees. </a:t>
            </a:r>
          </a:p>
          <a:p>
            <a:pPr algn="l">
              <a:defRPr/>
            </a:pPr>
            <a:r>
              <a:rPr lang="en-US" b="1" u="sng" dirty="0"/>
              <a:t>NRLN Advocates Extending These ACA Provisions to Medicare Beneficiaries.</a:t>
            </a:r>
            <a:r>
              <a:rPr lang="en-US" dirty="0"/>
              <a:t> </a:t>
            </a:r>
          </a:p>
          <a:p>
            <a:pPr algn="l">
              <a:defRPr/>
            </a:pPr>
            <a:r>
              <a:rPr lang="en-US" b="1" dirty="0"/>
              <a:t>Closing the Medicare Part D "donut hole“: </a:t>
            </a:r>
            <a:r>
              <a:rPr lang="en-US" dirty="0"/>
              <a:t>the difference between what a beneficiary has to pay for after reaching the initial coverage limit and the amount the government pays for "catastrophic" drug coverage.</a:t>
            </a:r>
          </a:p>
          <a:p>
            <a:pPr algn="l">
              <a:defRPr/>
            </a:pPr>
            <a:r>
              <a:rPr lang="en-US" b="1" dirty="0"/>
              <a:t>Adding Catastrophic Coverage  to Medicare A &amp; B </a:t>
            </a:r>
          </a:p>
          <a:p>
            <a:pPr algn="l">
              <a:defRPr/>
            </a:pPr>
            <a:r>
              <a:rPr lang="en-US" b="1" dirty="0"/>
              <a:t>Require that all Medigap Plans (C) be “Community Rated” not “Age-Rated”</a:t>
            </a:r>
            <a:endParaRPr lang="en-US" sz="300" dirty="0"/>
          </a:p>
          <a:p>
            <a:pPr algn="l">
              <a:defRPr/>
            </a:pPr>
            <a:endParaRPr lang="en-US" sz="1800" b="1" u="sng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1508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16" y="216569"/>
            <a:ext cx="100343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27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7861300" cy="752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42663"/>
            <a:ext cx="9504947" cy="5000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        Summary of ‘Premium Support” &amp; Other Concerns</a:t>
            </a:r>
          </a:p>
          <a:p>
            <a:pPr marL="0" indent="0">
              <a:buNone/>
            </a:pPr>
            <a:r>
              <a:rPr lang="en-US" sz="2400" b="1" u="sng" dirty="0"/>
              <a:t>Speaker Ryan wants House bill that would terminate Traditional Medicare  </a:t>
            </a:r>
          </a:p>
          <a:p>
            <a:pPr marL="0" indent="0">
              <a:buNone/>
            </a:pPr>
            <a:r>
              <a:rPr lang="en-US" sz="2400" dirty="0"/>
              <a:t>Federal </a:t>
            </a:r>
            <a:r>
              <a:rPr lang="en-US" sz="2400" b="1" dirty="0"/>
              <a:t>Subsidies </a:t>
            </a:r>
            <a:r>
              <a:rPr lang="en-US" sz="2400" dirty="0"/>
              <a:t>Will Force Traditional Medicare A &amp; B Out</a:t>
            </a:r>
          </a:p>
          <a:p>
            <a:pPr marL="0" indent="0">
              <a:buNone/>
            </a:pPr>
            <a:r>
              <a:rPr lang="en-US" sz="2400" dirty="0"/>
              <a:t>	Game plan? – use the ACA .9% Tax revenue to hide Subsides</a:t>
            </a:r>
          </a:p>
          <a:p>
            <a:pPr marL="0" indent="0">
              <a:buNone/>
            </a:pPr>
            <a:r>
              <a:rPr lang="en-US" sz="2400" b="1" dirty="0"/>
              <a:t>2023 Payout Cap </a:t>
            </a:r>
            <a:r>
              <a:rPr lang="en-US" sz="2400" dirty="0"/>
              <a:t>– 1% over GDP (+ Inflation) will Force A &amp; B Out</a:t>
            </a:r>
          </a:p>
          <a:p>
            <a:pPr marL="0" indent="0">
              <a:buNone/>
            </a:pPr>
            <a:r>
              <a:rPr lang="en-US" sz="2400" b="1" dirty="0"/>
              <a:t>Age to 69 </a:t>
            </a:r>
            <a:r>
              <a:rPr lang="en-US" sz="2400" dirty="0"/>
              <a:t>Puts Old &amp; Disabled at Risk-25% may Drop Insurance?</a:t>
            </a:r>
          </a:p>
          <a:p>
            <a:pPr marL="0" indent="0">
              <a:buNone/>
            </a:pPr>
            <a:r>
              <a:rPr lang="en-US" sz="2400" dirty="0"/>
              <a:t>CPI-W to </a:t>
            </a:r>
            <a:r>
              <a:rPr lang="en-US" sz="2400" b="1" dirty="0"/>
              <a:t>CPI–C (Chained) </a:t>
            </a:r>
            <a:r>
              <a:rPr lang="en-US" sz="2400" dirty="0"/>
              <a:t>instead of CPI-E will cut Benefits for All </a:t>
            </a:r>
          </a:p>
          <a:p>
            <a:pPr marL="0" indent="0">
              <a:buNone/>
            </a:pPr>
            <a:r>
              <a:rPr lang="en-US" sz="2400" dirty="0"/>
              <a:t>Prohibitive A &amp; B </a:t>
            </a:r>
            <a:r>
              <a:rPr lang="en-US" sz="2400" b="1" dirty="0"/>
              <a:t>Costs</a:t>
            </a:r>
            <a:r>
              <a:rPr lang="en-US" sz="2400" dirty="0"/>
              <a:t> + Regional Exchanges + Privatizing = </a:t>
            </a:r>
            <a:r>
              <a:rPr lang="en-US" sz="2400" b="1" dirty="0"/>
              <a:t>CHAOS</a:t>
            </a:r>
          </a:p>
          <a:p>
            <a:pPr marL="0" indent="0">
              <a:buNone/>
            </a:pPr>
            <a:r>
              <a:rPr lang="en-US" sz="2400" b="1" dirty="0"/>
              <a:t>Trusting Insurers &amp; Pharma </a:t>
            </a:r>
            <a:r>
              <a:rPr lang="en-US" sz="2400" dirty="0"/>
              <a:t>to lower Costs and Prices is a Fantasy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   WILL THE PRESIDENT VETO PREMIUM SUPPORT?</a:t>
            </a:r>
          </a:p>
        </p:txBody>
      </p:sp>
      <p:pic>
        <p:nvPicPr>
          <p:cNvPr id="4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58" y="228600"/>
            <a:ext cx="979370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46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65125"/>
            <a:ext cx="8077200" cy="7651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6700" y="1447800"/>
            <a:ext cx="9842500" cy="5092700"/>
          </a:xfrm>
        </p:spPr>
        <p:txBody>
          <a:bodyPr>
            <a:normAutofit/>
          </a:bodyPr>
          <a:lstStyle/>
          <a:p>
            <a:pPr marL="2743200" lvl="6" indent="0">
              <a:buNone/>
            </a:pPr>
            <a:r>
              <a:rPr lang="en-US" sz="2400" b="1" dirty="0"/>
              <a:t>MEDICARE IS AT RISK !</a:t>
            </a:r>
          </a:p>
          <a:p>
            <a:pPr marL="514350" lvl="1" indent="0">
              <a:buNone/>
            </a:pPr>
            <a:r>
              <a:rPr lang="en-US" b="1" dirty="0"/>
              <a:t>CBO March 2016 Updated Budget Projections 2016 – 2026</a:t>
            </a:r>
          </a:p>
          <a:p>
            <a:pPr marL="114300" indent="0">
              <a:buNone/>
            </a:pPr>
            <a:endParaRPr lang="en-US" sz="100" b="1" dirty="0"/>
          </a:p>
          <a:p>
            <a:pPr marL="114300" indent="0">
              <a:buNone/>
            </a:pPr>
            <a:r>
              <a:rPr lang="en-US" sz="2400" b="1" dirty="0"/>
              <a:t>Medicare 2015 Benefit Payments = </a:t>
            </a:r>
            <a:r>
              <a:rPr lang="en-US" sz="2400" b="1" dirty="0">
                <a:solidFill>
                  <a:srgbClr val="FF0000"/>
                </a:solidFill>
              </a:rPr>
              <a:t>$632 billion </a:t>
            </a:r>
            <a:endParaRPr lang="en-US" sz="2400" b="1" dirty="0"/>
          </a:p>
          <a:p>
            <a:pPr marL="114300" indent="0">
              <a:buNone/>
            </a:pPr>
            <a:r>
              <a:rPr lang="en-US" sz="2400" b="1" dirty="0"/>
              <a:t>Average Annual Medicare Spending Growth </a:t>
            </a:r>
            <a:endParaRPr lang="en-US" sz="2000" b="1" dirty="0"/>
          </a:p>
          <a:p>
            <a:pPr marL="114300" indent="0">
              <a:buNone/>
            </a:pPr>
            <a:r>
              <a:rPr lang="en-US" sz="2000" b="1" dirty="0"/>
              <a:t>	</a:t>
            </a:r>
            <a:r>
              <a:rPr lang="en-US" sz="2400" b="1" dirty="0"/>
              <a:t>2010-2015 (5 yrs. actual)  = 4.4% 	</a:t>
            </a:r>
          </a:p>
          <a:p>
            <a:pPr marL="114300" indent="0">
              <a:buNone/>
            </a:pPr>
            <a:r>
              <a:rPr lang="en-US" sz="2000" b="1" dirty="0"/>
              <a:t> 	</a:t>
            </a:r>
            <a:r>
              <a:rPr lang="en-US" sz="2400" b="1" dirty="0"/>
              <a:t>2015-2025 (10 yrs. projected) = </a:t>
            </a:r>
            <a:r>
              <a:rPr lang="en-US" sz="2400" b="1" dirty="0">
                <a:solidFill>
                  <a:srgbClr val="FF0000"/>
                </a:solidFill>
              </a:rPr>
              <a:t>7.1%</a:t>
            </a:r>
          </a:p>
          <a:p>
            <a:pPr marL="11430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400" b="1" dirty="0">
                <a:solidFill>
                  <a:srgbClr val="FF0000"/>
                </a:solidFill>
              </a:rPr>
              <a:t>3.2 % </a:t>
            </a:r>
            <a:r>
              <a:rPr lang="en-US" sz="2400" b="1" dirty="0"/>
              <a:t>GDP in 2016, to </a:t>
            </a:r>
            <a:r>
              <a:rPr lang="en-US" sz="2400" b="1" dirty="0">
                <a:solidFill>
                  <a:srgbClr val="FF0000"/>
                </a:solidFill>
              </a:rPr>
              <a:t>3.9% </a:t>
            </a:r>
            <a:r>
              <a:rPr lang="en-US" sz="2400" b="1" dirty="0"/>
              <a:t>in 2026, </a:t>
            </a:r>
          </a:p>
          <a:p>
            <a:pPr marL="11430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400" b="1" dirty="0">
                <a:solidFill>
                  <a:srgbClr val="FF0000"/>
                </a:solidFill>
              </a:rPr>
              <a:t>5.0% </a:t>
            </a:r>
            <a:r>
              <a:rPr lang="en-US" sz="2400" b="1" dirty="0"/>
              <a:t>in 2036, to </a:t>
            </a:r>
            <a:r>
              <a:rPr lang="en-US" sz="2400" b="1" dirty="0">
                <a:solidFill>
                  <a:srgbClr val="FF0000"/>
                </a:solidFill>
              </a:rPr>
              <a:t>5.7% </a:t>
            </a:r>
            <a:r>
              <a:rPr lang="en-US" sz="2400" b="1" dirty="0"/>
              <a:t>in 2046 </a:t>
            </a:r>
          </a:p>
          <a:p>
            <a:pPr marL="114300" indent="0">
              <a:buNone/>
            </a:pPr>
            <a:r>
              <a:rPr lang="en-US" sz="2400" b="1" dirty="0"/>
              <a:t>Medicare Funding  – General </a:t>
            </a:r>
            <a:r>
              <a:rPr lang="en-US" sz="2400" b="1" dirty="0">
                <a:solidFill>
                  <a:srgbClr val="FF0000"/>
                </a:solidFill>
              </a:rPr>
              <a:t>Revenue 42%, </a:t>
            </a:r>
            <a:r>
              <a:rPr lang="en-US" sz="2400" b="1" dirty="0"/>
              <a:t>Payroll </a:t>
            </a:r>
            <a:r>
              <a:rPr lang="en-US" sz="2400" b="1" dirty="0">
                <a:solidFill>
                  <a:srgbClr val="FF0000"/>
                </a:solidFill>
              </a:rPr>
              <a:t>Tax 27%, </a:t>
            </a:r>
            <a:r>
              <a:rPr lang="en-US" sz="2400" b="1" dirty="0"/>
              <a:t>Premiums </a:t>
            </a:r>
            <a:r>
              <a:rPr lang="en-US" sz="2400" b="1" dirty="0">
                <a:solidFill>
                  <a:srgbClr val="FF0000"/>
                </a:solidFill>
              </a:rPr>
              <a:t>13% </a:t>
            </a:r>
            <a:endParaRPr lang="en-US" sz="20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ADJUST PAYROLL TAX RATE / (SET SUNSET DATE), THEN ATTACK COSTS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100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91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7962900" cy="901700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              </a:t>
            </a:r>
            <a:r>
              <a:rPr lang="en-US" altLang="en-US" sz="2400" b="1" dirty="0"/>
              <a:t>SEVEN(7) CHANGES TO SOCIAL SECURITY IN 2017</a:t>
            </a:r>
          </a:p>
          <a:p>
            <a:pPr marL="0" indent="0">
              <a:buNone/>
            </a:pPr>
            <a:r>
              <a:rPr lang="en-US" altLang="en-US" sz="2400" dirty="0"/>
              <a:t>1 - </a:t>
            </a:r>
            <a:r>
              <a:rPr lang="en-US" altLang="en-US" sz="2400" u="sng" dirty="0"/>
              <a:t>COLA</a:t>
            </a:r>
            <a:r>
              <a:rPr lang="en-US" altLang="en-US" sz="2400" dirty="0"/>
              <a:t> (SSA’s press release) to be .3% or ~ $4.05 / Month</a:t>
            </a:r>
          </a:p>
          <a:p>
            <a:pPr marL="0" indent="0">
              <a:buNone/>
            </a:pPr>
            <a:r>
              <a:rPr lang="en-US" altLang="en-US" sz="2400" dirty="0"/>
              <a:t>2 - </a:t>
            </a:r>
            <a:r>
              <a:rPr lang="en-US" altLang="en-US" sz="2400" u="sng" dirty="0"/>
              <a:t>Taxable Earnings </a:t>
            </a:r>
            <a:r>
              <a:rPr lang="en-US" altLang="en-US" sz="2400" dirty="0"/>
              <a:t>increase from $118,000 to $127,000</a:t>
            </a:r>
          </a:p>
          <a:p>
            <a:pPr marL="0" indent="0">
              <a:buNone/>
            </a:pPr>
            <a:r>
              <a:rPr lang="en-US" altLang="en-US" sz="2400" dirty="0"/>
              <a:t>3 - </a:t>
            </a:r>
            <a:r>
              <a:rPr lang="en-US" altLang="en-US" sz="2400" u="sng" dirty="0"/>
              <a:t>Max</a:t>
            </a:r>
            <a:r>
              <a:rPr lang="en-US" altLang="en-US" sz="2400" dirty="0"/>
              <a:t> monthly benefit up $48 / month but some will be taxed</a:t>
            </a:r>
          </a:p>
          <a:p>
            <a:pPr marL="0" indent="0">
              <a:buNone/>
            </a:pPr>
            <a:r>
              <a:rPr lang="en-US" altLang="en-US" sz="2400" dirty="0"/>
              <a:t>4 - Earnings needed to earn </a:t>
            </a:r>
            <a:r>
              <a:rPr lang="en-US" altLang="en-US" sz="2400" u="sng" dirty="0"/>
              <a:t>1 Soc. Sec. work credit </a:t>
            </a:r>
            <a:r>
              <a:rPr lang="en-US" altLang="en-US" sz="2400" dirty="0"/>
              <a:t>increases by $40 (to $1,300). Can earn 4/yr. max, need 40 credits to qualify.</a:t>
            </a:r>
          </a:p>
          <a:p>
            <a:pPr marL="0" indent="0">
              <a:buNone/>
            </a:pPr>
            <a:r>
              <a:rPr lang="en-US" altLang="en-US" sz="2400" dirty="0"/>
              <a:t>5 - Applicants born after 1955 must be </a:t>
            </a:r>
            <a:r>
              <a:rPr lang="en-US" altLang="en-US" sz="2400" u="sng" dirty="0"/>
              <a:t>66 and 2 months to be eligible for full benefit.</a:t>
            </a:r>
            <a:r>
              <a:rPr lang="en-US" altLang="en-US" sz="2400" dirty="0"/>
              <a:t> Add 2 mo./yr. if born after 1960 – age 67 </a:t>
            </a:r>
          </a:p>
          <a:p>
            <a:pPr marL="0" indent="0">
              <a:buNone/>
            </a:pPr>
            <a:r>
              <a:rPr lang="en-US" altLang="en-US" sz="2400" dirty="0"/>
              <a:t>6 - Early filers who reach Full Retirement Age (FRA) in 2017 can earn </a:t>
            </a:r>
            <a:r>
              <a:rPr lang="en-US" altLang="en-US" sz="2400" u="sng" dirty="0"/>
              <a:t>$44,880 (+$3,000) </a:t>
            </a:r>
            <a:r>
              <a:rPr lang="en-US" altLang="en-US" sz="2400" dirty="0"/>
              <a:t>before facing the withholding threshold. </a:t>
            </a:r>
          </a:p>
          <a:p>
            <a:pPr marL="0" indent="0">
              <a:buNone/>
            </a:pPr>
            <a:r>
              <a:rPr lang="en-US" altLang="en-US" sz="2400" dirty="0"/>
              <a:t>7 - Minimum earnings needed to qualify for SS disability benefits increases by $40 &amp; $130/mo. for non-blind &amp; blind applicants. </a:t>
            </a:r>
          </a:p>
        </p:txBody>
      </p:sp>
      <p:pic>
        <p:nvPicPr>
          <p:cNvPr id="3076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74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65125"/>
            <a:ext cx="8077200" cy="765175"/>
          </a:xfrm>
        </p:spPr>
        <p:txBody>
          <a:bodyPr/>
          <a:lstStyle/>
          <a:p>
            <a:r>
              <a:rPr lang="en-US" dirty="0"/>
              <a:t>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84" y="1179096"/>
            <a:ext cx="10127916" cy="5678904"/>
          </a:xfrm>
        </p:spPr>
        <p:txBody>
          <a:bodyPr>
            <a:normAutofit/>
          </a:bodyPr>
          <a:lstStyle/>
          <a:p>
            <a:pPr marL="2743200" lvl="6" indent="0">
              <a:buNone/>
            </a:pPr>
            <a:r>
              <a:rPr lang="en-US" sz="2800" b="1" dirty="0"/>
              <a:t>SOCIAL SECURITY IS AT RISK </a:t>
            </a:r>
          </a:p>
          <a:p>
            <a:pPr marL="114300" indent="0">
              <a:buNone/>
            </a:pPr>
            <a:r>
              <a:rPr lang="en-US" sz="2400" b="1" dirty="0"/>
              <a:t>Social Security Fund Carries a Surplus from 1982 through 2019</a:t>
            </a:r>
          </a:p>
          <a:p>
            <a:pPr marL="114300" indent="0">
              <a:buNone/>
            </a:pPr>
            <a:r>
              <a:rPr lang="en-US" sz="2400" b="1" dirty="0"/>
              <a:t>Social Security Cash Available End of 2015 = $2.8 Trillion but….</a:t>
            </a:r>
          </a:p>
          <a:p>
            <a:pPr marL="114300" indent="0">
              <a:buNone/>
            </a:pPr>
            <a:r>
              <a:rPr lang="en-US" sz="2400" b="1" dirty="0"/>
              <a:t>Funding Shortfall by 2035 = $10.7 - $11.0 Trillion – </a:t>
            </a:r>
            <a:r>
              <a:rPr lang="en-US" sz="2400" b="1" dirty="0">
                <a:solidFill>
                  <a:srgbClr val="FF0000"/>
                </a:solidFill>
              </a:rPr>
              <a:t>requires 20% Benefit Cut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en-US" sz="2400" b="1" dirty="0"/>
              <a:t>Why:	- </a:t>
            </a:r>
            <a:r>
              <a:rPr lang="en-US" sz="2400" b="1" u="sng" dirty="0"/>
              <a:t>Congress Failed to Raise Payroll Taxes</a:t>
            </a:r>
            <a:r>
              <a:rPr lang="en-US" sz="2400" b="1" dirty="0"/>
              <a:t>, Owes </a:t>
            </a:r>
            <a:r>
              <a:rPr lang="en-US" sz="2400" b="1" u="sng" dirty="0">
                <a:solidFill>
                  <a:srgbClr val="FF0000"/>
                </a:solidFill>
              </a:rPr>
              <a:t>$2 Trillion+ </a:t>
            </a:r>
            <a:r>
              <a:rPr lang="en-US" sz="2400" b="1" dirty="0"/>
              <a:t>= </a:t>
            </a:r>
            <a:r>
              <a:rPr lang="en-US" sz="2000" b="1" dirty="0"/>
              <a:t>Got Elected</a:t>
            </a:r>
            <a:r>
              <a:rPr lang="en-US" sz="2400" b="1" dirty="0"/>
              <a:t> 	   </a:t>
            </a:r>
            <a:r>
              <a:rPr lang="en-US" sz="2400" b="1" u="sng" dirty="0"/>
              <a:t>Baby Boomers </a:t>
            </a:r>
            <a:r>
              <a:rPr lang="en-US" sz="2400" b="1" dirty="0"/>
              <a:t>1946-64; </a:t>
            </a:r>
            <a:r>
              <a:rPr lang="en-US" sz="2400" b="1" u="sng" dirty="0"/>
              <a:t>Birth Rate </a:t>
            </a:r>
            <a:r>
              <a:rPr lang="en-US" sz="2400" b="1" dirty="0"/>
              <a:t>1950 3.028 to </a:t>
            </a:r>
            <a:r>
              <a:rPr lang="en-US" sz="2400" b="1" u="sng" dirty="0">
                <a:solidFill>
                  <a:srgbClr val="FF0000"/>
                </a:solidFill>
              </a:rPr>
              <a:t>1.86</a:t>
            </a:r>
            <a:r>
              <a:rPr lang="en-US" sz="2400" b="1" u="sng" dirty="0"/>
              <a:t> in 2015</a:t>
            </a:r>
            <a:r>
              <a:rPr lang="en-US" sz="2000" b="1" dirty="0">
                <a:solidFill>
                  <a:srgbClr val="FF0000"/>
                </a:solidFill>
              </a:rPr>
              <a:t>        </a:t>
            </a:r>
            <a:r>
              <a:rPr lang="en-US" sz="2000" b="1" dirty="0"/>
              <a:t>    	    </a:t>
            </a:r>
            <a:r>
              <a:rPr lang="en-US" sz="2400" b="1" u="sng" dirty="0"/>
              <a:t>Worker/Payee Ratio </a:t>
            </a:r>
            <a:r>
              <a:rPr lang="en-US" sz="2400" b="1" dirty="0"/>
              <a:t>Drops From </a:t>
            </a:r>
            <a:r>
              <a:rPr lang="en-US" sz="2400" b="1" u="sng" dirty="0"/>
              <a:t>3.4 in 2010</a:t>
            </a:r>
            <a:r>
              <a:rPr lang="en-US" sz="2400" b="1" dirty="0"/>
              <a:t>, 3.0 in 2016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u="sng" dirty="0">
                <a:solidFill>
                  <a:srgbClr val="FF0000"/>
                </a:solidFill>
              </a:rPr>
              <a:t>2.2 </a:t>
            </a:r>
            <a:r>
              <a:rPr lang="en-US" sz="2400" b="1" u="sng" dirty="0"/>
              <a:t>in 2035</a:t>
            </a:r>
          </a:p>
          <a:p>
            <a:pPr marL="114300" indent="0">
              <a:buNone/>
            </a:pPr>
            <a:endParaRPr lang="en-US" sz="400" b="1" u="sng" dirty="0"/>
          </a:p>
          <a:p>
            <a:pPr marL="114300" indent="0">
              <a:buNone/>
            </a:pPr>
            <a:r>
              <a:rPr lang="en-US" sz="2400" b="1" u="sng" dirty="0"/>
              <a:t>Social/Political Climate</a:t>
            </a:r>
            <a:r>
              <a:rPr lang="en-US" sz="2200" b="1" u="sng" dirty="0"/>
              <a:t>:</a:t>
            </a:r>
          </a:p>
          <a:p>
            <a:pPr marL="114300" indent="0">
              <a:buNone/>
            </a:pPr>
            <a:r>
              <a:rPr lang="en-US" sz="2200" b="1" dirty="0"/>
              <a:t>71% of Unmarried Rely on Social Security for &gt; 50% of Their Monthly Income</a:t>
            </a:r>
          </a:p>
          <a:p>
            <a:pPr marL="114300" indent="0">
              <a:buNone/>
            </a:pPr>
            <a:r>
              <a:rPr lang="en-US" sz="2400" b="1" dirty="0"/>
              <a:t>77% of Todays Workers say they are Worried about Soc. Sec. Going Bankrupt</a:t>
            </a:r>
          </a:p>
          <a:p>
            <a:pPr marL="114300" indent="0">
              <a:buNone/>
            </a:pPr>
            <a:endParaRPr lang="en-US" sz="400" b="1" dirty="0"/>
          </a:p>
          <a:p>
            <a:pPr marL="114300" indent="0">
              <a:buNone/>
            </a:pPr>
            <a:r>
              <a:rPr lang="en-US" sz="2000" b="1" dirty="0"/>
              <a:t>Sources:</a:t>
            </a:r>
            <a:r>
              <a:rPr lang="en-US" sz="1600" b="1" dirty="0"/>
              <a:t> </a:t>
            </a:r>
            <a:r>
              <a:rPr lang="en-US" sz="2000" b="1" dirty="0"/>
              <a:t>CBO March 2016 Report; 2016 Social Security Trustees Report 2016–2026; 2016 TransAmerica Survey: March 19, 2017 Motley Fool Report.</a:t>
            </a:r>
          </a:p>
          <a:p>
            <a:pPr marL="114300" indent="0">
              <a:buNone/>
            </a:pPr>
            <a:endParaRPr lang="en-US" sz="100" b="1" dirty="0"/>
          </a:p>
          <a:p>
            <a:pPr marL="114300" indent="0">
              <a:buNone/>
            </a:pPr>
            <a:endParaRPr lang="en-US" sz="2400" b="1" dirty="0"/>
          </a:p>
        </p:txBody>
      </p:sp>
      <p:pic>
        <p:nvPicPr>
          <p:cNvPr id="4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38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43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33600" y="365125"/>
            <a:ext cx="8001000" cy="854075"/>
          </a:xfrm>
        </p:spPr>
        <p:txBody>
          <a:bodyPr/>
          <a:lstStyle/>
          <a:p>
            <a:endParaRPr lang="en-US" altLang="en-US" dirty="0"/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082637"/>
              </p:ext>
            </p:extLst>
          </p:nvPr>
        </p:nvGraphicFramePr>
        <p:xfrm>
          <a:off x="1752600" y="13716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100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845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848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Ed Beltram\Pictures\nrln.new.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630" y="662940"/>
            <a:ext cx="710946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645818"/>
              </p:ext>
            </p:extLst>
          </p:nvPr>
        </p:nvGraphicFramePr>
        <p:xfrm>
          <a:off x="2457450" y="1474470"/>
          <a:ext cx="7006590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339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873</Words>
  <Application>Microsoft Office PowerPoint</Application>
  <PresentationFormat>Widescreen</PresentationFormat>
  <Paragraphs>80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NRLN Position on ACA Repeal/Replace  – Save Retiree Medicare Benefits</vt:lpstr>
      <vt:lpstr>NRLN Supports Coverage Parity with ACA for over Age 65  Medicare Plan Participants  </vt:lpstr>
      <vt:lpstr>PowerPoint Presentation</vt:lpstr>
      <vt:lpstr>PowerPoint Presentation</vt:lpstr>
      <vt:lpstr>PowerPoint Presentation</vt:lpstr>
      <vt:lpstr>         </vt:lpstr>
      <vt:lpstr>PowerPoint Presentation</vt:lpstr>
      <vt:lpstr>PowerPoint Presentation</vt:lpstr>
      <vt:lpstr>Prescription Drug Price Gouging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Kadereit</dc:creator>
  <cp:lastModifiedBy>Ed</cp:lastModifiedBy>
  <cp:revision>54</cp:revision>
  <cp:lastPrinted>2017-05-09T02:43:44Z</cp:lastPrinted>
  <dcterms:created xsi:type="dcterms:W3CDTF">2017-05-04T14:21:03Z</dcterms:created>
  <dcterms:modified xsi:type="dcterms:W3CDTF">2017-05-12T04:54:32Z</dcterms:modified>
</cp:coreProperties>
</file>